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75" r:id="rId2"/>
    <p:sldId id="257" r:id="rId3"/>
    <p:sldId id="277" r:id="rId4"/>
    <p:sldId id="258" r:id="rId5"/>
    <p:sldId id="267" r:id="rId6"/>
    <p:sldId id="259" r:id="rId7"/>
    <p:sldId id="276" r:id="rId8"/>
    <p:sldId id="278" r:id="rId9"/>
    <p:sldId id="279" r:id="rId10"/>
    <p:sldId id="262" r:id="rId11"/>
    <p:sldId id="268" r:id="rId12"/>
    <p:sldId id="269" r:id="rId13"/>
    <p:sldId id="271" r:id="rId14"/>
    <p:sldId id="272" r:id="rId15"/>
    <p:sldId id="273" r:id="rId16"/>
    <p:sldId id="265" r:id="rId17"/>
    <p:sldId id="274" r:id="rId18"/>
    <p:sldId id="266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C004"/>
    <a:srgbClr val="3BAF2F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161C5-A48E-4B82-BD75-15EF19DD4624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14B90-665D-4802-9D06-7ED8C16A5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3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>
          <a:blip r:embed="rId3"/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786004" y="1648440"/>
            <a:ext cx="6032975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lang="ru-RU" sz="3200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4126" y="5054082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7484958" y="5026123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9140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</a:t>
            </a:r>
            <a:r>
              <a:rPr lang="ru-RU" sz="1200" b="0" i="0" u="none" strike="noStrike" cap="none" dirty="0" smtClean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trikset.com?subject=&#1048;&#1075;&#1088;&#1072;%20&#1085;&#1072;%20&#1101;&#1082;&#1088;&#1072;&#1085;&#1077;%20&#1082;&#1086;&#1085;&#1090;&#1088;&#1086;&#1083;&#1083;&#1077;%20&#1058;&#1056;&#1048;&#1050;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rikset.com/downloads#trikstudio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TRIK Studio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6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26FDB6-7522-4170-BCD8-FC5B2F8E9E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1EF159-CF8C-4EE2-BC76-8CB6CFD5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</a:t>
            </a:r>
            <a:r>
              <a:rPr lang="ru-RU" dirty="0"/>
              <a:t>, мир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9160F-1B7D-4508-AC60-0C9EF4BC3E46}"/>
              </a:ext>
            </a:extLst>
          </p:cNvPr>
          <p:cNvSpPr txBox="1"/>
          <p:nvPr/>
        </p:nvSpPr>
        <p:spPr>
          <a:xfrm>
            <a:off x="838125" y="1281582"/>
            <a:ext cx="11050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Создайте новый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проект.</a:t>
            </a:r>
            <a:endParaRPr lang="en-U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Вытащите блоки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«Напечатать текст», «Таймер» и «Конец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».</a:t>
            </a:r>
          </a:p>
        </p:txBody>
      </p:sp>
      <p:pic>
        <p:nvPicPr>
          <p:cNvPr id="7" name="Picture 2" descr="J:\TRIK\TRIK Studio lessons\srceen_TS\hello print 01_310b2.png">
            <a:extLst>
              <a:ext uri="{FF2B5EF4-FFF2-40B4-BE49-F238E27FC236}">
                <a16:creationId xmlns:a16="http://schemas.microsoft.com/office/drawing/2014/main" id="{5D9AFD40-8E9E-4856-AD47-955A366E1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848" y="2528179"/>
            <a:ext cx="4000528" cy="142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pic>
        <p:nvPicPr>
          <p:cNvPr id="8" name="Picture 3" descr="J:\TRIK\TRIK Studio lessons\srceen_TS\hello print 02_310b2.png">
            <a:extLst>
              <a:ext uri="{FF2B5EF4-FFF2-40B4-BE49-F238E27FC236}">
                <a16:creationId xmlns:a16="http://schemas.microsoft.com/office/drawing/2014/main" id="{0C350B47-D6D8-4A66-A3CE-83F14989A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0" y="4542757"/>
            <a:ext cx="3999600" cy="15228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EF5916-85A9-41E8-9BF8-DD24B636D71F}"/>
              </a:ext>
            </a:extLst>
          </p:cNvPr>
          <p:cNvSpPr txBox="1"/>
          <p:nvPr/>
        </p:nvSpPr>
        <p:spPr>
          <a:xfrm>
            <a:off x="838124" y="3941903"/>
            <a:ext cx="11050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Соедините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их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последовательно. Любым из двух способов.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361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26FDB6-7522-4170-BCD8-FC5B2F8E9E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1EF159-CF8C-4EE2-BC76-8CB6CFD5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</a:t>
            </a:r>
            <a:r>
              <a:rPr lang="ru-RU" dirty="0"/>
              <a:t>, мир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9160F-1B7D-4508-AC60-0C9EF4BC3E46}"/>
              </a:ext>
            </a:extLst>
          </p:cNvPr>
          <p:cNvSpPr txBox="1"/>
          <p:nvPr/>
        </p:nvSpPr>
        <p:spPr>
          <a:xfrm>
            <a:off x="765948" y="1238452"/>
            <a:ext cx="69119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Выделите блок «Напечатать текст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».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У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этого блока три свойства: две координаты начала текста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 сам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текст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Некоторые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свойства отображаются над или под блоком. Редактировать их можно как там, так и на панели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«Редактор свойств».</a:t>
            </a:r>
            <a:b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Введите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текст:</a:t>
            </a:r>
            <a:b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Привет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мир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2" descr="J:\TRIK\study\presentations_of_lessons\screen\05\hello 03_321.png">
            <a:extLst>
              <a:ext uri="{FF2B5EF4-FFF2-40B4-BE49-F238E27FC236}">
                <a16:creationId xmlns:a16="http://schemas.microsoft.com/office/drawing/2014/main" id="{8843A217-7BFF-4B72-89F4-B258F348A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517" y="1385109"/>
            <a:ext cx="3619550" cy="201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FB018A2D-2595-4636-B781-FD4176519091}"/>
              </a:ext>
            </a:extLst>
          </p:cNvPr>
          <p:cNvGrpSpPr/>
          <p:nvPr/>
        </p:nvGrpSpPr>
        <p:grpSpPr>
          <a:xfrm>
            <a:off x="7686517" y="4593926"/>
            <a:ext cx="3853732" cy="970112"/>
            <a:chOff x="1372049" y="1019"/>
            <a:chExt cx="5579013" cy="1438826"/>
          </a:xfrm>
        </p:grpSpPr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5196E9FB-ADD4-4AD0-9C91-B32A23649AD6}"/>
                </a:ext>
              </a:extLst>
            </p:cNvPr>
            <p:cNvSpPr/>
            <p:nvPr/>
          </p:nvSpPr>
          <p:spPr>
            <a:xfrm>
              <a:off x="1372049" y="1019"/>
              <a:ext cx="5579013" cy="1438826"/>
            </a:xfrm>
            <a:prstGeom prst="roundRect">
              <a:avLst/>
            </a:prstGeom>
            <a:ln>
              <a:solidFill>
                <a:srgbClr val="3BAF2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ru-RU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Прямоугольник: скругленные углы 4">
              <a:extLst>
                <a:ext uri="{FF2B5EF4-FFF2-40B4-BE49-F238E27FC236}">
                  <a16:creationId xmlns:a16="http://schemas.microsoft.com/office/drawing/2014/main" id="{C2D0524B-37CE-4064-8A14-28105ED3C0E5}"/>
                </a:ext>
              </a:extLst>
            </p:cNvPr>
            <p:cNvSpPr txBox="1"/>
            <p:nvPr/>
          </p:nvSpPr>
          <p:spPr>
            <a:xfrm>
              <a:off x="1512524" y="112644"/>
              <a:ext cx="5438538" cy="1298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При выставленной галочке «Вычислять» можно выводить значение </a:t>
              </a:r>
              <a:r>
                <a:rPr lang="ru-RU" sz="16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выражения или переменной</a:t>
              </a:r>
              <a:r>
                <a:rPr lang="en-US" sz="16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ru-RU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473" y="4266593"/>
            <a:ext cx="2714625" cy="1695450"/>
          </a:xfrm>
          <a:prstGeom prst="rect">
            <a:avLst/>
          </a:prstGeom>
        </p:spPr>
      </p:pic>
      <p:cxnSp>
        <p:nvCxnSpPr>
          <p:cNvPr id="7" name="Curved Connector 6"/>
          <p:cNvCxnSpPr>
            <a:stCxn id="15" idx="1"/>
          </p:cNvCxnSpPr>
          <p:nvPr/>
        </p:nvCxnSpPr>
        <p:spPr>
          <a:xfrm rot="10800000">
            <a:off x="7156101" y="4727278"/>
            <a:ext cx="530417" cy="351705"/>
          </a:xfrm>
          <a:prstGeom prst="curvedConnector3">
            <a:avLst>
              <a:gd name="adj1" fmla="val 2836"/>
            </a:avLst>
          </a:prstGeom>
          <a:ln>
            <a:solidFill>
              <a:srgbClr val="3BA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91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26FDB6-7522-4170-BCD8-FC5B2F8E9E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1EF159-CF8C-4EE2-BC76-8CB6CFD5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Привет, мир!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9160F-1B7D-4508-AC60-0C9EF4BC3E46}"/>
              </a:ext>
            </a:extLst>
          </p:cNvPr>
          <p:cNvSpPr txBox="1"/>
          <p:nvPr/>
        </p:nvSpPr>
        <p:spPr>
          <a:xfrm>
            <a:off x="838125" y="1531746"/>
            <a:ext cx="10515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У блока «Таймер»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только одно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свойство – задержка в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миллисекундах.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Установите 3000 </a:t>
            </a:r>
            <a:r>
              <a:rPr lang="ru-RU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мс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2" descr="J:\TRIK\study\presentations_of_lessons\screen\05\hello 05_321.png">
            <a:extLst>
              <a:ext uri="{FF2B5EF4-FFF2-40B4-BE49-F238E27FC236}">
                <a16:creationId xmlns:a16="http://schemas.microsoft.com/office/drawing/2014/main" id="{F7475A46-1752-4D5A-A751-BD4C5D171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338" y="3437739"/>
            <a:ext cx="4661250" cy="26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76416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26FDB6-7522-4170-BCD8-FC5B2F8E9E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1EF159-CF8C-4EE2-BC76-8CB6CFD5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Привет, мир!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D68DF-10D8-4460-97A8-B5FAB04BCA16}"/>
              </a:ext>
            </a:extLst>
          </p:cNvPr>
          <p:cNvSpPr txBox="1"/>
          <p:nvPr/>
        </p:nvSpPr>
        <p:spPr>
          <a:xfrm>
            <a:off x="838126" y="1425951"/>
            <a:ext cx="27504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Перейдите в режим отладки, нажав на нижнюю полоску или сочетание клавиш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Ctrl+2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Запустите программу, нажав на кнопку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Play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дисплее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контроллера в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верхнем левом углу должен отобразиться ваш текст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709" y="1425950"/>
            <a:ext cx="7395091" cy="483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39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26FDB6-7522-4170-BCD8-FC5B2F8E9E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1EF159-CF8C-4EE2-BC76-8CB6CFD5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Загрузка на робота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9160F-1B7D-4508-AC60-0C9EF4BC3E46}"/>
              </a:ext>
            </a:extLst>
          </p:cNvPr>
          <p:cNvSpPr txBox="1"/>
          <p:nvPr/>
        </p:nvSpPr>
        <p:spPr>
          <a:xfrm>
            <a:off x="838125" y="1354930"/>
            <a:ext cx="10515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Переключитесь в режим реального робота ТРИК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EF5916-85A9-41E8-9BF8-DD24B636D71F}"/>
              </a:ext>
            </a:extLst>
          </p:cNvPr>
          <p:cNvSpPr txBox="1"/>
          <p:nvPr/>
        </p:nvSpPr>
        <p:spPr>
          <a:xfrm>
            <a:off x="1754502" y="3032115"/>
            <a:ext cx="4004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Загрузка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 выполнение программы на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роботе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D773F-16D0-4136-8442-5704305BEC4A}"/>
              </a:ext>
            </a:extLst>
          </p:cNvPr>
          <p:cNvSpPr txBox="1"/>
          <p:nvPr/>
        </p:nvSpPr>
        <p:spPr>
          <a:xfrm>
            <a:off x="838125" y="5467292"/>
            <a:ext cx="8300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Загрузите и выполните программу на роботе.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21" y="1999864"/>
            <a:ext cx="3105150" cy="695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" r="78993" b="53208"/>
          <a:stretch/>
        </p:blipFill>
        <p:spPr>
          <a:xfrm>
            <a:off x="6095963" y="3032115"/>
            <a:ext cx="584253" cy="729762"/>
          </a:xfrm>
          <a:prstGeom prst="rect">
            <a:avLst/>
          </a:prstGeom>
        </p:spPr>
      </p:pic>
      <p:pic>
        <p:nvPicPr>
          <p:cNvPr id="10" name="Рисунок 4">
            <a:extLst>
              <a:ext uri="{FF2B5EF4-FFF2-40B4-BE49-F238E27FC236}">
                <a16:creationId xmlns:a16="http://schemas.microsoft.com/office/drawing/2014/main" id="{9CF8A1A9-153B-463A-A662-937569C707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13" r="72788" b="80113"/>
          <a:stretch/>
        </p:blipFill>
        <p:spPr>
          <a:xfrm>
            <a:off x="771090" y="3055421"/>
            <a:ext cx="983412" cy="8225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EF5916-85A9-41E8-9BF8-DD24B636D71F}"/>
              </a:ext>
            </a:extLst>
          </p:cNvPr>
          <p:cNvSpPr txBox="1"/>
          <p:nvPr/>
        </p:nvSpPr>
        <p:spPr>
          <a:xfrm>
            <a:off x="1754502" y="4158762"/>
            <a:ext cx="3415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Остановка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программы на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роботе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EF5916-85A9-41E8-9BF8-DD24B636D71F}"/>
              </a:ext>
            </a:extLst>
          </p:cNvPr>
          <p:cNvSpPr txBox="1"/>
          <p:nvPr/>
        </p:nvSpPr>
        <p:spPr>
          <a:xfrm>
            <a:off x="6911478" y="3166163"/>
            <a:ext cx="3069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Генерация кода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Рисунок 4">
            <a:extLst>
              <a:ext uri="{FF2B5EF4-FFF2-40B4-BE49-F238E27FC236}">
                <a16:creationId xmlns:a16="http://schemas.microsoft.com/office/drawing/2014/main" id="{9CF8A1A9-153B-463A-A662-937569C707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70" t="19209" r="76007" b="60307"/>
          <a:stretch/>
        </p:blipFill>
        <p:spPr>
          <a:xfrm>
            <a:off x="861647" y="4158762"/>
            <a:ext cx="747346" cy="8472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79" r="78926" b="4979"/>
          <a:stretch/>
        </p:blipFill>
        <p:spPr>
          <a:xfrm>
            <a:off x="6095963" y="4231849"/>
            <a:ext cx="586139" cy="72976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EEF5916-85A9-41E8-9BF8-DD24B636D71F}"/>
              </a:ext>
            </a:extLst>
          </p:cNvPr>
          <p:cNvSpPr txBox="1"/>
          <p:nvPr/>
        </p:nvSpPr>
        <p:spPr>
          <a:xfrm>
            <a:off x="6911478" y="4330605"/>
            <a:ext cx="4371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Загрузка программы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робота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486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26FDB6-7522-4170-BCD8-FC5B2F8E9E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D1EF159-CF8C-4EE2-BC76-8CB6CFD5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Научим робота говорить!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82BFAE-5958-446E-9476-A1434061EEEB}"/>
              </a:ext>
            </a:extLst>
          </p:cNvPr>
          <p:cNvSpPr txBox="1"/>
          <p:nvPr/>
        </p:nvSpPr>
        <p:spPr>
          <a:xfrm>
            <a:off x="838125" y="2222305"/>
            <a:ext cx="8319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Используйте блок «Сказать». У него одно свойство: текст, который должен сказать робот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2" descr="J:\TRIK\study\presentations_of_lessons\screen\04\say_05.png">
            <a:extLst>
              <a:ext uri="{FF2B5EF4-FFF2-40B4-BE49-F238E27FC236}">
                <a16:creationId xmlns:a16="http://schemas.microsoft.com/office/drawing/2014/main" id="{B5DEC913-047F-41EF-B6B0-4F93A020A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793306"/>
            <a:ext cx="2857500" cy="144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34A77CD-DA26-4E23-B663-B0B5251428C0}"/>
              </a:ext>
            </a:extLst>
          </p:cNvPr>
          <p:cNvSpPr/>
          <p:nvPr/>
        </p:nvSpPr>
        <p:spPr>
          <a:xfrm>
            <a:off x="838125" y="1530981"/>
            <a:ext cx="89523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Задача: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казать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«Привет, мир!»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7" t="38321" b="16460"/>
          <a:stretch/>
        </p:blipFill>
        <p:spPr>
          <a:xfrm>
            <a:off x="838125" y="3344516"/>
            <a:ext cx="7841411" cy="2640741"/>
          </a:xfrm>
          <a:prstGeom prst="rect">
            <a:avLst/>
          </a:prstGeom>
        </p:spPr>
      </p:pic>
      <p:grpSp>
        <p:nvGrpSpPr>
          <p:cNvPr id="16" name="Группа 5">
            <a:extLst>
              <a:ext uri="{FF2B5EF4-FFF2-40B4-BE49-F238E27FC236}">
                <a16:creationId xmlns:a16="http://schemas.microsoft.com/office/drawing/2014/main" id="{B58B1248-1EF3-4138-AB93-33572743765C}"/>
              </a:ext>
            </a:extLst>
          </p:cNvPr>
          <p:cNvGrpSpPr/>
          <p:nvPr/>
        </p:nvGrpSpPr>
        <p:grpSpPr>
          <a:xfrm>
            <a:off x="9033296" y="4115465"/>
            <a:ext cx="2120660" cy="1301832"/>
            <a:chOff x="-216730" y="-2898770"/>
            <a:chExt cx="6744783" cy="1438826"/>
          </a:xfrm>
        </p:grpSpPr>
        <p:sp>
          <p:nvSpPr>
            <p:cNvPr id="17" name="Прямоугольник: скругленные углы 6">
              <a:extLst>
                <a:ext uri="{FF2B5EF4-FFF2-40B4-BE49-F238E27FC236}">
                  <a16:creationId xmlns:a16="http://schemas.microsoft.com/office/drawing/2014/main" id="{9F9622D0-51CE-4E9C-8FB4-B5B153BAE3EF}"/>
                </a:ext>
              </a:extLst>
            </p:cNvPr>
            <p:cNvSpPr/>
            <p:nvPr/>
          </p:nvSpPr>
          <p:spPr>
            <a:xfrm>
              <a:off x="-216730" y="-2898770"/>
              <a:ext cx="6744783" cy="1438826"/>
            </a:xfrm>
            <a:prstGeom prst="roundRect">
              <a:avLst/>
            </a:prstGeom>
            <a:ln>
              <a:solidFill>
                <a:srgbClr val="3BAF2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: скругленные углы 4">
              <a:extLst>
                <a:ext uri="{FF2B5EF4-FFF2-40B4-BE49-F238E27FC236}">
                  <a16:creationId xmlns:a16="http://schemas.microsoft.com/office/drawing/2014/main" id="{3EFAE54F-29B0-42D8-B844-728C50ECB4A1}"/>
                </a:ext>
              </a:extLst>
            </p:cNvPr>
            <p:cNvSpPr txBox="1"/>
            <p:nvPr/>
          </p:nvSpPr>
          <p:spPr>
            <a:xfrm>
              <a:off x="-60701" y="-2819508"/>
              <a:ext cx="6500039" cy="1277007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В контроллер ТРИК встроен синтез речи. </a:t>
              </a:r>
              <a:endParaRPr lang="ru-RU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871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781BB39-3AFA-4979-AC60-1C2A657E79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328A0A1-8BDA-4ECB-8F6E-B83917392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pic>
        <p:nvPicPr>
          <p:cNvPr id="5" name="Picture 2" descr="C:\TRIK\TRIK Studio lessons\srceen_TS\hello print 07_rc2.png">
            <a:extLst>
              <a:ext uri="{FF2B5EF4-FFF2-40B4-BE49-F238E27FC236}">
                <a16:creationId xmlns:a16="http://schemas.microsoft.com/office/drawing/2014/main" id="{0D6F4C10-6D3A-4DB5-A228-F3C29272E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428" y="3115920"/>
            <a:ext cx="1803372" cy="271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B58B1248-1EF3-4138-AB93-33572743765C}"/>
              </a:ext>
            </a:extLst>
          </p:cNvPr>
          <p:cNvGrpSpPr/>
          <p:nvPr/>
        </p:nvGrpSpPr>
        <p:grpSpPr>
          <a:xfrm>
            <a:off x="6763109" y="1598161"/>
            <a:ext cx="4590691" cy="1301832"/>
            <a:chOff x="-216730" y="-2898770"/>
            <a:chExt cx="6744783" cy="1438826"/>
          </a:xfrm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9F9622D0-51CE-4E9C-8FB4-B5B153BAE3EF}"/>
                </a:ext>
              </a:extLst>
            </p:cNvPr>
            <p:cNvSpPr/>
            <p:nvPr/>
          </p:nvSpPr>
          <p:spPr>
            <a:xfrm>
              <a:off x="-216730" y="-2898770"/>
              <a:ext cx="6744783" cy="1438826"/>
            </a:xfrm>
            <a:prstGeom prst="roundRect">
              <a:avLst/>
            </a:prstGeom>
            <a:ln>
              <a:solidFill>
                <a:srgbClr val="3BAF2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: скругленные углы 4">
              <a:extLst>
                <a:ext uri="{FF2B5EF4-FFF2-40B4-BE49-F238E27FC236}">
                  <a16:creationId xmlns:a16="http://schemas.microsoft.com/office/drawing/2014/main" id="{3EFAE54F-29B0-42D8-B844-728C50ECB4A1}"/>
                </a:ext>
              </a:extLst>
            </p:cNvPr>
            <p:cNvSpPr txBox="1"/>
            <p:nvPr/>
          </p:nvSpPr>
          <p:spPr>
            <a:xfrm>
              <a:off x="-60701" y="-2819508"/>
              <a:ext cx="6500039" cy="1277007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2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Параметры </a:t>
              </a:r>
              <a:r>
                <a:rPr lang="ru-RU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экрана (в пикселях)</a:t>
              </a:r>
              <a:r>
                <a:rPr lang="en-US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  <a:endPara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в </a:t>
              </a:r>
              <a:r>
                <a:rPr lang="en-US" sz="2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TRIK </a:t>
              </a:r>
              <a:r>
                <a:rPr lang="en-US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Studio</a:t>
              </a:r>
              <a:r>
                <a:rPr lang="ru-RU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— </a:t>
              </a:r>
              <a:r>
                <a:rPr lang="ru-RU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210×260</a:t>
              </a:r>
              <a:endPara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на </a:t>
              </a:r>
              <a:r>
                <a:rPr lang="ru-RU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контроллере — </a:t>
              </a:r>
              <a:r>
                <a:rPr lang="en-US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240</a:t>
              </a:r>
              <a:r>
                <a:rPr lang="ru-RU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×</a:t>
              </a:r>
              <a:r>
                <a:rPr lang="en-US" sz="24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320</a:t>
              </a:r>
              <a:endParaRPr lang="ru-RU" sz="24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A4A0D1A-842B-4E2B-91DE-CC45D7EE884C}"/>
              </a:ext>
            </a:extLst>
          </p:cNvPr>
          <p:cNvSpPr txBox="1"/>
          <p:nvPr/>
        </p:nvSpPr>
        <p:spPr>
          <a:xfrm>
            <a:off x="838125" y="1413772"/>
            <a:ext cx="5864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Поэкспериментируйте с координатами и текстом – посмотрите, что выходит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Добавьте перед блоком «напечатать текст» блок «цвет фона». Задайте новый цвет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59AF73-8053-43AB-82BA-F37EB929A27E}"/>
              </a:ext>
            </a:extLst>
          </p:cNvPr>
          <p:cNvSpPr txBox="1"/>
          <p:nvPr/>
        </p:nvSpPr>
        <p:spPr>
          <a:xfrm>
            <a:off x="829499" y="3902178"/>
            <a:ext cx="8581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Попробуйте использовать блок «цвет кисти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».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Используйте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 программе блоки рисования линии, эллипса, прямоугольника, чтобы изобразить смайлик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 дисплее.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10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781BB39-3AFA-4979-AC60-1C2A657E79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328A0A1-8BDA-4ECB-8F6E-B83917392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4A0D1A-842B-4E2B-91DE-CC45D7EE884C}"/>
              </a:ext>
            </a:extLst>
          </p:cNvPr>
          <p:cNvSpPr txBox="1"/>
          <p:nvPr/>
        </p:nvSpPr>
        <p:spPr>
          <a:xfrm>
            <a:off x="838125" y="1488207"/>
            <a:ext cx="81419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На экране контроллера ТРИК можно рисовать игры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ru-RU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Откройте файл «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pacman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из примеров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ru-RU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Попробуйте модернизировать игру или создать свою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D1E6B0-78C2-4991-BAD3-69F4C1A19A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3" t="1641" r="42434" b="30051"/>
          <a:stretch/>
        </p:blipFill>
        <p:spPr>
          <a:xfrm>
            <a:off x="9489489" y="1561540"/>
            <a:ext cx="1864311" cy="2849733"/>
          </a:xfrm>
          <a:prstGeom prst="rect">
            <a:avLst/>
          </a:prstGeom>
        </p:spPr>
      </p:pic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DE78701-7F6B-4521-A819-BDE0F4A4FCD1}"/>
              </a:ext>
            </a:extLst>
          </p:cNvPr>
          <p:cNvGrpSpPr/>
          <p:nvPr/>
        </p:nvGrpSpPr>
        <p:grpSpPr>
          <a:xfrm>
            <a:off x="838125" y="4844423"/>
            <a:ext cx="10515675" cy="1328547"/>
            <a:chOff x="-1047905" y="-70239"/>
            <a:chExt cx="14917358" cy="1592520"/>
          </a:xfrm>
        </p:grpSpPr>
        <p:sp>
          <p:nvSpPr>
            <p:cNvPr id="17" name="Прямоугольник: скругленные углы 16">
              <a:extLst>
                <a:ext uri="{FF2B5EF4-FFF2-40B4-BE49-F238E27FC236}">
                  <a16:creationId xmlns:a16="http://schemas.microsoft.com/office/drawing/2014/main" id="{E81464D1-1BF0-48B9-99BB-D4814955FC70}"/>
                </a:ext>
              </a:extLst>
            </p:cNvPr>
            <p:cNvSpPr/>
            <p:nvPr/>
          </p:nvSpPr>
          <p:spPr>
            <a:xfrm>
              <a:off x="-1047905" y="-70239"/>
              <a:ext cx="14917358" cy="1438825"/>
            </a:xfrm>
            <a:prstGeom prst="roundRect">
              <a:avLst/>
            </a:prstGeom>
            <a:ln>
              <a:solidFill>
                <a:srgbClr val="3BAF2F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: скругленные углы 4">
              <a:extLst>
                <a:ext uri="{FF2B5EF4-FFF2-40B4-BE49-F238E27FC236}">
                  <a16:creationId xmlns:a16="http://schemas.microsoft.com/office/drawing/2014/main" id="{DAEBD348-5E28-4D7E-A686-470CCC6480AA}"/>
                </a:ext>
              </a:extLst>
            </p:cNvPr>
            <p:cNvSpPr txBox="1"/>
            <p:nvPr/>
          </p:nvSpPr>
          <p:spPr>
            <a:xfrm>
              <a:off x="-545369" y="223932"/>
              <a:ext cx="13680585" cy="1298349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/>
              <a:r>
                <a:rPr lang="ru-RU" sz="2800" kern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Поделитесь с нами своей </a:t>
              </a:r>
              <a:r>
                <a:rPr lang="ru-RU" sz="2800" kern="12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игрой</a:t>
              </a:r>
              <a:r>
                <a:rPr lang="ru-RU" sz="2800" kern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</a:t>
              </a:r>
              <a:r>
                <a:rPr lang="ru-RU" sz="2800" kern="12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800" kern="12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  <a:hlinkClick r:id="rId3"/>
                </a:rPr>
                <a:t>support@trikset.com</a:t>
              </a:r>
              <a:r>
                <a:rPr lang="ru-RU" sz="2800" kern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ru-RU" sz="2800" kern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ru-RU" sz="2800" kern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Лучшие игры мы </a:t>
              </a:r>
              <a:r>
                <a:rPr lang="ru-RU" sz="2800" kern="12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добавим </a:t>
              </a:r>
              <a:r>
                <a:rPr lang="ru-RU" sz="2800" kern="12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в </a:t>
              </a:r>
              <a:r>
                <a:rPr lang="ru-RU" sz="2800" kern="12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примеры!</a:t>
              </a:r>
              <a:endParaRPr lang="ru-RU" sz="28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ru-RU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4101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8CE2F87-E6D1-4690-9D3D-92328366BC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148E39-C8F9-4898-B7A1-799C0C4E3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62" y="2337522"/>
            <a:ext cx="4596517" cy="168758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ru-RU" sz="3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изуальная</a:t>
            </a: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среда программирования роботов.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278D273-0E5C-4B81-95FD-6D6DC932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TRIK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Studio</a:t>
            </a:r>
            <a:endParaRPr lang="ru-RU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25" y="2228814"/>
            <a:ext cx="4762500" cy="1905000"/>
          </a:xfrm>
          <a:prstGeom prst="rect">
            <a:avLst/>
          </a:prstGeom>
        </p:spPr>
      </p:pic>
      <p:sp>
        <p:nvSpPr>
          <p:cNvPr id="8" name="Текст 2">
            <a:extLst>
              <a:ext uri="{FF2B5EF4-FFF2-40B4-BE49-F238E27FC236}">
                <a16:creationId xmlns:a16="http://schemas.microsoft.com/office/drawing/2014/main" id="{F5148E39-C8F9-4898-B7A1-799C0C4E3893}"/>
              </a:ext>
            </a:extLst>
          </p:cNvPr>
          <p:cNvSpPr txBox="1">
            <a:spLocks/>
          </p:cNvSpPr>
          <p:nvPr/>
        </p:nvSpPr>
        <p:spPr>
          <a:xfrm>
            <a:off x="838125" y="5218262"/>
            <a:ext cx="10515675" cy="630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Font typeface="Arial"/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Последнюю версию можно скачать на сайте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trikset.com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82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8CE2F87-E6D1-4690-9D3D-92328366BC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278D273-0E5C-4B81-95FD-6D6DC932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Главное окно</a:t>
            </a:r>
            <a:endParaRPr lang="ru-RU" sz="4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73CF504-FDEA-4C11-8E22-467DDF7E3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671" y="1293962"/>
            <a:ext cx="8995664" cy="482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42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64F6300-268F-410B-B750-26277DE0EEA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pic>
        <p:nvPicPr>
          <p:cNvPr id="6" name="Рисунок 5" descr="Изображение выглядит как текст,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B021577-AC98-4C94-9E65-68C6FBA00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094" y="1130315"/>
            <a:ext cx="9168484" cy="522603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Интерфейс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3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5EA8299-905C-4CB0-9A14-5E69CC6885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3C1FBE-2202-4998-8B9E-A0EB78157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301" r="56678" b="47585"/>
          <a:stretch/>
        </p:blipFill>
        <p:spPr>
          <a:xfrm>
            <a:off x="2465632" y="3063961"/>
            <a:ext cx="1074726" cy="1049432"/>
          </a:xfrm>
          <a:prstGeom prst="rect">
            <a:avLst/>
          </a:prstGeom>
        </p:spPr>
      </p:pic>
      <p:sp>
        <p:nvSpPr>
          <p:cNvPr id="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Интерфейс. Режимы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EDBE09-1C39-48DD-BB31-786AA4DDE507}"/>
              </a:ext>
            </a:extLst>
          </p:cNvPr>
          <p:cNvSpPr txBox="1"/>
          <p:nvPr/>
        </p:nvSpPr>
        <p:spPr>
          <a:xfrm>
            <a:off x="3793360" y="3296289"/>
            <a:ext cx="1912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Редактор</a:t>
            </a:r>
            <a:endParaRPr lang="ru-RU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EDBE09-1C39-48DD-BB31-786AA4DDE507}"/>
              </a:ext>
            </a:extLst>
          </p:cNvPr>
          <p:cNvSpPr txBox="1"/>
          <p:nvPr/>
        </p:nvSpPr>
        <p:spPr>
          <a:xfrm>
            <a:off x="3793359" y="4572060"/>
            <a:ext cx="1912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Отладка</a:t>
            </a:r>
            <a:endParaRPr lang="ru-RU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Рисунок 4">
            <a:extLst>
              <a:ext uri="{FF2B5EF4-FFF2-40B4-BE49-F238E27FC236}">
                <a16:creationId xmlns:a16="http://schemas.microsoft.com/office/drawing/2014/main" id="{E23C1FBE-2202-4998-8B9E-A0EB78157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856" r="52737"/>
          <a:stretch/>
        </p:blipFill>
        <p:spPr>
          <a:xfrm>
            <a:off x="2416749" y="4358607"/>
            <a:ext cx="1172491" cy="10181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5EDBE09-1C39-48DD-BB31-786AA4DDE507}"/>
              </a:ext>
            </a:extLst>
          </p:cNvPr>
          <p:cNvSpPr txBox="1"/>
          <p:nvPr/>
        </p:nvSpPr>
        <p:spPr>
          <a:xfrm>
            <a:off x="6614515" y="2645045"/>
            <a:ext cx="247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Горячие клавиши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142670" y="3380658"/>
            <a:ext cx="1354347" cy="523220"/>
          </a:xfrm>
          <a:prstGeom prst="roundRect">
            <a:avLst/>
          </a:prstGeom>
          <a:solidFill>
            <a:srgbClr val="99CC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9CC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EDBE09-1C39-48DD-BB31-786AA4DDE507}"/>
              </a:ext>
            </a:extLst>
          </p:cNvPr>
          <p:cNvSpPr txBox="1"/>
          <p:nvPr/>
        </p:nvSpPr>
        <p:spPr>
          <a:xfrm>
            <a:off x="7281411" y="3386413"/>
            <a:ext cx="10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Ctrl+</a:t>
            </a:r>
            <a:r>
              <a:rPr lang="ru-RU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142670" y="4620467"/>
            <a:ext cx="1354347" cy="523220"/>
          </a:xfrm>
          <a:prstGeom prst="roundRect">
            <a:avLst/>
          </a:prstGeom>
          <a:solidFill>
            <a:srgbClr val="99CC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9CC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EDBE09-1C39-48DD-BB31-786AA4DDE507}"/>
              </a:ext>
            </a:extLst>
          </p:cNvPr>
          <p:cNvSpPr txBox="1"/>
          <p:nvPr/>
        </p:nvSpPr>
        <p:spPr>
          <a:xfrm>
            <a:off x="7257180" y="4620467"/>
            <a:ext cx="1125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Ctrl+</a:t>
            </a:r>
            <a: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BE09-1C39-48DD-BB31-786AA4DDE507}"/>
              </a:ext>
            </a:extLst>
          </p:cNvPr>
          <p:cNvSpPr txBox="1"/>
          <p:nvPr/>
        </p:nvSpPr>
        <p:spPr>
          <a:xfrm>
            <a:off x="838125" y="1495083"/>
            <a:ext cx="8846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Два режима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TRIK </a:t>
            </a:r>
            <a:r>
              <a:rPr lang="ru-RU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Studio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600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37B7293-80F6-4E5F-8446-D318C030A4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 dirty="0"/>
          </a:p>
        </p:txBody>
      </p:sp>
      <p:pic>
        <p:nvPicPr>
          <p:cNvPr id="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A3478F29-7B86-413F-A9CA-CA59BDB2A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586" y="1052284"/>
            <a:ext cx="10192827" cy="52408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 отладки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1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37B7293-80F6-4E5F-8446-D318C030A4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Панель «Интерпретатор»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F8A1A9-153B-463A-A662-937569C70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27" y="1604869"/>
            <a:ext cx="4942032" cy="4136266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BC8860C-4A1F-4CDF-B890-BB28F4F94ADB}"/>
              </a:ext>
            </a:extLst>
          </p:cNvPr>
          <p:cNvSpPr/>
          <p:nvPr/>
        </p:nvSpPr>
        <p:spPr>
          <a:xfrm>
            <a:off x="6155214" y="2772460"/>
            <a:ext cx="4593300" cy="1212943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рямоугольник: скругленные углы 4">
            <a:extLst>
              <a:ext uri="{FF2B5EF4-FFF2-40B4-BE49-F238E27FC236}">
                <a16:creationId xmlns:a16="http://schemas.microsoft.com/office/drawing/2014/main" id="{91165366-96FE-4A15-BC3E-A2EA390B9EC0}"/>
              </a:ext>
            </a:extLst>
          </p:cNvPr>
          <p:cNvSpPr txBox="1"/>
          <p:nvPr/>
        </p:nvSpPr>
        <p:spPr>
          <a:xfrm>
            <a:off x="6251931" y="2903866"/>
            <a:ext cx="4556967" cy="975335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lvl="0" indent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400" b="0" i="0" kern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Если кнопка на панели </a:t>
            </a:r>
            <a:r>
              <a:rPr lang="ru-RU" sz="2400" b="1" i="0" kern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серая</a:t>
            </a:r>
            <a:r>
              <a:rPr lang="ru-RU" sz="2400" b="0" i="0" kern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значит она недоступна в данном режиме.</a:t>
            </a:r>
            <a:endParaRPr lang="ru-RU" sz="2400" b="0" i="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5" descr="C:\TRIK\TRIK Studio lessons\srceen_TS\2D button_rc2.png">
            <a:extLst>
              <a:ext uri="{FF2B5EF4-FFF2-40B4-BE49-F238E27FC236}">
                <a16:creationId xmlns:a16="http://schemas.microsoft.com/office/drawing/2014/main" id="{4E236C89-3761-4B85-A73D-E6503E1F3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214" y="1784040"/>
            <a:ext cx="1885950" cy="3905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49343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37B7293-80F6-4E5F-8446-D318C030A4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</a:t>
            </a:r>
            <a:r>
              <a:rPr lang="ru-RU" dirty="0"/>
              <a:t>, мир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43585A92-1BD5-4E87-8E18-11FB14B1C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24" y="2729692"/>
            <a:ext cx="6063007" cy="3006871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Напишем первую программу и проверим её работоспособность в 2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D-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модели.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Это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будет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программа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«Привет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мир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!»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94675F-4469-4D75-9ACA-5C32C1112D82}"/>
              </a:ext>
            </a:extLst>
          </p:cNvPr>
          <p:cNvSpPr txBox="1"/>
          <p:nvPr/>
        </p:nvSpPr>
        <p:spPr>
          <a:xfrm>
            <a:off x="838125" y="1481544"/>
            <a:ext cx="8447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>
              <a:buNone/>
            </a:pP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Задача: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вывести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на экран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робота «Привет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, мир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!»</a:t>
            </a:r>
            <a:endParaRPr lang="ru-RU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базовая тележка.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510" y="2997114"/>
            <a:ext cx="4359215" cy="211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37B7293-80F6-4E5F-8446-D318C030A4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</a:t>
            </a:r>
            <a:r>
              <a:rPr lang="ru-RU" dirty="0"/>
              <a:t>, мир</a:t>
            </a:r>
            <a:r>
              <a:rPr lang="ru-RU" dirty="0" smtClean="0"/>
              <a:t>! Блок-схема</a:t>
            </a:r>
            <a:endParaRPr lang="ru-RU" dirty="0"/>
          </a:p>
        </p:txBody>
      </p:sp>
      <p:sp>
        <p:nvSpPr>
          <p:cNvPr id="14" name="Овал 4">
            <a:extLst>
              <a:ext uri="{FF2B5EF4-FFF2-40B4-BE49-F238E27FC236}">
                <a16:creationId xmlns:a16="http://schemas.microsoft.com/office/drawing/2014/main" id="{5D70FF3D-D8AE-4310-AEDE-773140FD0FBB}"/>
              </a:ext>
            </a:extLst>
          </p:cNvPr>
          <p:cNvSpPr/>
          <p:nvPr/>
        </p:nvSpPr>
        <p:spPr>
          <a:xfrm>
            <a:off x="4922579" y="1534271"/>
            <a:ext cx="1855666" cy="5855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Начало 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6">
            <a:extLst>
              <a:ext uri="{FF2B5EF4-FFF2-40B4-BE49-F238E27FC236}">
                <a16:creationId xmlns:a16="http://schemas.microsoft.com/office/drawing/2014/main" id="{9B04F2DA-35B0-4787-9C37-573D8E6AD134}"/>
              </a:ext>
            </a:extLst>
          </p:cNvPr>
          <p:cNvSpPr/>
          <p:nvPr/>
        </p:nvSpPr>
        <p:spPr>
          <a:xfrm>
            <a:off x="4686207" y="2623076"/>
            <a:ext cx="2328413" cy="88181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Вывод текста на экран</a:t>
            </a:r>
          </a:p>
        </p:txBody>
      </p:sp>
      <p:sp>
        <p:nvSpPr>
          <p:cNvPr id="17" name="Овал 7">
            <a:extLst>
              <a:ext uri="{FF2B5EF4-FFF2-40B4-BE49-F238E27FC236}">
                <a16:creationId xmlns:a16="http://schemas.microsoft.com/office/drawing/2014/main" id="{4DE08D19-9B97-4297-A404-9C4680C3AA34}"/>
              </a:ext>
            </a:extLst>
          </p:cNvPr>
          <p:cNvSpPr/>
          <p:nvPr/>
        </p:nvSpPr>
        <p:spPr>
          <a:xfrm>
            <a:off x="4922579" y="5380344"/>
            <a:ext cx="1855666" cy="5855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Конец</a:t>
            </a:r>
          </a:p>
        </p:txBody>
      </p:sp>
      <p:cxnSp>
        <p:nvCxnSpPr>
          <p:cNvPr id="18" name="Прямая со стрелкой 8">
            <a:extLst>
              <a:ext uri="{FF2B5EF4-FFF2-40B4-BE49-F238E27FC236}">
                <a16:creationId xmlns:a16="http://schemas.microsoft.com/office/drawing/2014/main" id="{168566FB-F3DE-473A-8731-E2D42A9DF0F4}"/>
              </a:ext>
            </a:extLst>
          </p:cNvPr>
          <p:cNvCxnSpPr>
            <a:cxnSpLocks/>
            <a:stCxn id="16" idx="2"/>
            <a:endCxn id="19" idx="0"/>
          </p:cNvCxnSpPr>
          <p:nvPr/>
        </p:nvCxnSpPr>
        <p:spPr>
          <a:xfrm>
            <a:off x="6069895" y="4173165"/>
            <a:ext cx="0" cy="25091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9">
            <a:extLst>
              <a:ext uri="{FF2B5EF4-FFF2-40B4-BE49-F238E27FC236}">
                <a16:creationId xmlns:a16="http://schemas.microsoft.com/office/drawing/2014/main" id="{FC8205D9-DD83-4382-AE10-0FA014CA9973}"/>
              </a:ext>
            </a:extLst>
          </p:cNvPr>
          <p:cNvSpPr/>
          <p:nvPr/>
        </p:nvSpPr>
        <p:spPr>
          <a:xfrm>
            <a:off x="4686206" y="4000567"/>
            <a:ext cx="2328413" cy="88658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Задержка</a:t>
            </a:r>
          </a:p>
        </p:txBody>
      </p:sp>
      <p:sp>
        <p:nvSpPr>
          <p:cNvPr id="8" name="Down Arrow 7"/>
          <p:cNvSpPr/>
          <p:nvPr/>
        </p:nvSpPr>
        <p:spPr>
          <a:xfrm flipH="1">
            <a:off x="5810291" y="2127395"/>
            <a:ext cx="45719" cy="4741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Down Arrow 23"/>
          <p:cNvSpPr/>
          <p:nvPr/>
        </p:nvSpPr>
        <p:spPr>
          <a:xfrm flipH="1">
            <a:off x="5837572" y="4899148"/>
            <a:ext cx="45719" cy="481197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Down Arrow 24"/>
          <p:cNvSpPr/>
          <p:nvPr/>
        </p:nvSpPr>
        <p:spPr>
          <a:xfrm flipH="1">
            <a:off x="5823494" y="3526382"/>
            <a:ext cx="45719" cy="46219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9" grpId="0" animBg="1"/>
    </p:bldLst>
  </p:timing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 — копия</Template>
  <TotalTime>670</TotalTime>
  <Words>373</Words>
  <Application>Microsoft Office PowerPoint</Application>
  <PresentationFormat>Widescreen</PresentationFormat>
  <Paragraphs>85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Verdana</vt:lpstr>
      <vt:lpstr>TRIKtheme2019</vt:lpstr>
      <vt:lpstr>Знакомство с TRIK Studio</vt:lpstr>
      <vt:lpstr>TRIK Studio</vt:lpstr>
      <vt:lpstr>Главное окно</vt:lpstr>
      <vt:lpstr>Интерфейс</vt:lpstr>
      <vt:lpstr>Интерфейс. Режимы</vt:lpstr>
      <vt:lpstr>Режим отладки</vt:lpstr>
      <vt:lpstr>Панель «Интерпретатор»</vt:lpstr>
      <vt:lpstr>Привет, мир!</vt:lpstr>
      <vt:lpstr>Привет, мир! Блок-схема</vt:lpstr>
      <vt:lpstr>Привет, мир!</vt:lpstr>
      <vt:lpstr>Привет, мир!</vt:lpstr>
      <vt:lpstr>Привет, мир!</vt:lpstr>
      <vt:lpstr>Привет, мир!</vt:lpstr>
      <vt:lpstr>Загрузка на робота</vt:lpstr>
      <vt:lpstr>Научим робота говорить!</vt:lpstr>
      <vt:lpstr>Рисование</vt:lpstr>
      <vt:lpstr>Рисование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 с TRIK Studio</dc:title>
  <dc:creator>Анастасия Мерецкая</dc:creator>
  <cp:lastModifiedBy>A SHIROKOLOBOV</cp:lastModifiedBy>
  <cp:revision>51</cp:revision>
  <dcterms:created xsi:type="dcterms:W3CDTF">2019-08-13T14:16:56Z</dcterms:created>
  <dcterms:modified xsi:type="dcterms:W3CDTF">2020-01-22T20:15:53Z</dcterms:modified>
</cp:coreProperties>
</file>